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10" r:id="rId2"/>
    <p:sldId id="557" r:id="rId3"/>
    <p:sldId id="581" r:id="rId4"/>
    <p:sldId id="582" r:id="rId5"/>
    <p:sldId id="583" r:id="rId6"/>
    <p:sldId id="584" r:id="rId7"/>
    <p:sldId id="585" r:id="rId8"/>
    <p:sldId id="586" r:id="rId9"/>
    <p:sldId id="587" r:id="rId10"/>
    <p:sldId id="588" r:id="rId11"/>
    <p:sldId id="590" r:id="rId12"/>
    <p:sldId id="593" r:id="rId13"/>
    <p:sldId id="591" r:id="rId14"/>
    <p:sldId id="592" r:id="rId15"/>
  </p:sldIdLst>
  <p:sldSz cx="9144000" cy="6864350"/>
  <p:notesSz cx="10234613" cy="7099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163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348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704" userDrawn="1">
          <p15:clr>
            <a:srgbClr val="A4A3A4"/>
          </p15:clr>
        </p15:guide>
        <p15:guide id="21" pos="53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3CC4"/>
    <a:srgbClr val="0066FF"/>
    <a:srgbClr val="008000"/>
    <a:srgbClr val="FF6600"/>
    <a:srgbClr val="CC9900"/>
    <a:srgbClr val="D8E9F4"/>
    <a:srgbClr val="C9E0EF"/>
    <a:srgbClr val="B9D7EB"/>
    <a:srgbClr val="BD92DE"/>
    <a:srgbClr val="A86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5141" autoAdjust="0"/>
  </p:normalViewPr>
  <p:slideViewPr>
    <p:cSldViewPr snapToGrid="0">
      <p:cViewPr>
        <p:scale>
          <a:sx n="125" d="100"/>
          <a:sy n="125" d="100"/>
        </p:scale>
        <p:origin x="570" y="234"/>
      </p:cViewPr>
      <p:guideLst>
        <p:guide orient="horz" pos="2163"/>
        <p:guide pos="2881"/>
        <p:guide orient="horz" pos="529"/>
        <p:guide orient="horz" pos="348"/>
        <p:guide pos="431"/>
        <p:guide orient="horz" pos="3704"/>
        <p:guide pos="53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9" d="100"/>
          <a:sy n="129" d="100"/>
        </p:scale>
        <p:origin x="-1548" y="-96"/>
      </p:cViewPr>
      <p:guideLst>
        <p:guide orient="horz" pos="2236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388"/>
          </a:xfrm>
          <a:prstGeom prst="rect">
            <a:avLst/>
          </a:prstGeom>
        </p:spPr>
        <p:txBody>
          <a:bodyPr vert="horz" lIns="95463" tIns="47732" rIns="95463" bIns="47732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4" y="0"/>
            <a:ext cx="4436372" cy="356388"/>
          </a:xfrm>
          <a:prstGeom prst="rect">
            <a:avLst/>
          </a:prstGeom>
        </p:spPr>
        <p:txBody>
          <a:bodyPr vert="horz" lIns="95463" tIns="47732" rIns="95463" bIns="47732" rtlCol="0"/>
          <a:lstStyle>
            <a:lvl1pPr algn="r">
              <a:defRPr sz="1300"/>
            </a:lvl1pPr>
          </a:lstStyle>
          <a:p>
            <a:fld id="{5A901A6A-122A-475A-8430-A4E6B13480AE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2912"/>
            <a:ext cx="4434725" cy="356388"/>
          </a:xfrm>
          <a:prstGeom prst="rect">
            <a:avLst/>
          </a:prstGeom>
        </p:spPr>
        <p:txBody>
          <a:bodyPr vert="horz" lIns="95463" tIns="47732" rIns="95463" bIns="47732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4" y="6742912"/>
            <a:ext cx="4436372" cy="356388"/>
          </a:xfrm>
          <a:prstGeom prst="rect">
            <a:avLst/>
          </a:prstGeom>
        </p:spPr>
        <p:txBody>
          <a:bodyPr vert="horz" lIns="95463" tIns="47732" rIns="95463" bIns="47732" rtlCol="0" anchor="b"/>
          <a:lstStyle>
            <a:lvl1pPr algn="r">
              <a:defRPr sz="13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434998" cy="356279"/>
          </a:xfrm>
          <a:prstGeom prst="rect">
            <a:avLst/>
          </a:prstGeom>
        </p:spPr>
        <p:txBody>
          <a:bodyPr vert="horz" lIns="94632" tIns="47316" rIns="94632" bIns="47316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0" y="2"/>
            <a:ext cx="4434998" cy="356279"/>
          </a:xfrm>
          <a:prstGeom prst="rect">
            <a:avLst/>
          </a:prstGeom>
        </p:spPr>
        <p:txBody>
          <a:bodyPr vert="horz" lIns="94632" tIns="47316" rIns="94632" bIns="47316" rtlCol="0"/>
          <a:lstStyle>
            <a:lvl1pPr algn="r">
              <a:defRPr sz="1300"/>
            </a:lvl1pPr>
          </a:lstStyle>
          <a:p>
            <a:fld id="{75410EA0-C00E-4C84-BC51-8C2A4CBCE471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2663" y="887413"/>
            <a:ext cx="3189287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32" tIns="47316" rIns="94632" bIns="4731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2" y="3416663"/>
            <a:ext cx="8187690" cy="2796047"/>
          </a:xfrm>
          <a:prstGeom prst="rect">
            <a:avLst/>
          </a:prstGeom>
        </p:spPr>
        <p:txBody>
          <a:bodyPr vert="horz" lIns="94632" tIns="47316" rIns="94632" bIns="4731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743024"/>
            <a:ext cx="4434998" cy="356278"/>
          </a:xfrm>
          <a:prstGeom prst="rect">
            <a:avLst/>
          </a:prstGeom>
        </p:spPr>
        <p:txBody>
          <a:bodyPr vert="horz" lIns="94632" tIns="47316" rIns="94632" bIns="47316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0" y="6743024"/>
            <a:ext cx="4434998" cy="356278"/>
          </a:xfrm>
          <a:prstGeom prst="rect">
            <a:avLst/>
          </a:prstGeom>
        </p:spPr>
        <p:txBody>
          <a:bodyPr vert="horz" lIns="94632" tIns="47316" rIns="94632" bIns="47316" rtlCol="0" anchor="b"/>
          <a:lstStyle>
            <a:lvl1pPr algn="r">
              <a:defRPr sz="13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75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6000" y="2484399"/>
            <a:ext cx="4608001" cy="1271182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99" y="4662305"/>
            <a:ext cx="4608000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-36000" y="0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6" y="6254938"/>
            <a:ext cx="1131196" cy="429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0" y="850546"/>
            <a:ext cx="9143999" cy="5012092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1pPr>
            <a:lvl2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2pPr>
            <a:lvl3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3pPr>
            <a:lvl4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4pPr>
            <a:lvl5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7"/>
            <a:ext cx="9144000" cy="353943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6598038" y="63576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 smtClean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kumimoji="1" lang="en-US" altLang="ja-JP" sz="1300" dirty="0" smtClean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12" name="object 9"/>
          <p:cNvSpPr txBox="1"/>
          <p:nvPr/>
        </p:nvSpPr>
        <p:spPr>
          <a:xfrm>
            <a:off x="2097358" y="6428097"/>
            <a:ext cx="602673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500" dirty="0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</a:t>
            </a:r>
            <a:r>
              <a:rPr sz="500" spc="-5" dirty="0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</a:t>
            </a:r>
            <a:r>
              <a:rPr lang="en-US" altLang="ja-JP" sz="500" spc="-5" dirty="0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500" spc="-5" dirty="0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PORATION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88" r:id="rId5"/>
    <p:sldLayoutId id="2147483689" r:id="rId6"/>
  </p:sldLayoutIdLst>
  <p:timing>
    <p:tnLst>
      <p:par>
        <p:cTn id="1" dur="indefinite" restart="never" nodeType="tmRoot"/>
      </p:par>
    </p:tnLst>
  </p:timing>
  <p:hf hd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600"/>
        </a:spcAft>
        <a:defRPr kumimoji="1" sz="2000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529" userDrawn="1">
          <p15:clr>
            <a:srgbClr val="F26B43"/>
          </p15:clr>
        </p15:guide>
        <p15:guide id="6" orient="horz" pos="3704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35999" y="1979650"/>
            <a:ext cx="5792564" cy="12711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/>
              <a:t>Detection-by-Tracking Boosted Online 3D Multi-Object Tracking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5792564" cy="369332"/>
          </a:xfrm>
        </p:spPr>
        <p:txBody>
          <a:bodyPr/>
          <a:lstStyle/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smtClean="0"/>
              <a:t>DENSO CORPORATION</a:t>
            </a:r>
            <a:endParaRPr lang="ja-JP" altLang="en-US" dirty="0"/>
          </a:p>
          <a:p>
            <a:r>
              <a:rPr lang="en-US" altLang="ja-JP" dirty="0" smtClean="0"/>
              <a:t>Quei-An </a:t>
            </a:r>
            <a:r>
              <a:rPr lang="en-US" altLang="ja-JP" dirty="0"/>
              <a:t>Chen and Akihiro </a:t>
            </a:r>
            <a:r>
              <a:rPr lang="en-US" altLang="ja-JP" dirty="0" err="1"/>
              <a:t>Tsukada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658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Results on the testing set (2019/05/10)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kumimoji="1" lang="en-GB" altLang="ja-JP" sz="2800" dirty="0" smtClean="0"/>
              <a:t>Car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10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26" y="1994654"/>
            <a:ext cx="5600700" cy="328612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839926" y="3902411"/>
            <a:ext cx="5600700" cy="216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27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Results on the testing set (2019/05/10)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GB" altLang="ja-JP" sz="2800" dirty="0" smtClean="0"/>
              <a:t>Pedestrian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11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76" y="1832603"/>
            <a:ext cx="5619750" cy="378142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876501" y="2072190"/>
            <a:ext cx="5600700" cy="216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190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Qualitative result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12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presentation_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769" y="1422707"/>
            <a:ext cx="6884460" cy="38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kumimoji="1" lang="en-GB" altLang="ja-JP" sz="1800" dirty="0" smtClean="0"/>
              <a:t>Contributions:</a:t>
            </a:r>
          </a:p>
          <a:p>
            <a:r>
              <a:rPr lang="en-GB" altLang="ja-JP" sz="1800" dirty="0" smtClean="0"/>
              <a:t> Add </a:t>
            </a:r>
            <a:r>
              <a:rPr lang="en-GB" altLang="ja-JP" sz="1800" dirty="0"/>
              <a:t>3D information to tracking</a:t>
            </a:r>
          </a:p>
          <a:p>
            <a:r>
              <a:rPr lang="en-GB" altLang="ja-JP" sz="1800" dirty="0" smtClean="0"/>
              <a:t> Novel </a:t>
            </a:r>
            <a:r>
              <a:rPr lang="en-GB" altLang="ja-JP" sz="1800" dirty="0"/>
              <a:t>detection-by-tracking method to recover lost objects</a:t>
            </a:r>
          </a:p>
          <a:p>
            <a:pPr>
              <a:buNone/>
            </a:pPr>
            <a:endParaRPr lang="en-GB" altLang="ja-JP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13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74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03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4269"/>
            <a:ext cx="9144000" cy="900953"/>
          </a:xfrm>
        </p:spPr>
        <p:txBody>
          <a:bodyPr/>
          <a:lstStyle/>
          <a:p>
            <a:r>
              <a:rPr lang="en-US" altLang="ja-JP" sz="2800" dirty="0"/>
              <a:t>Multi-Object Tracking(MOT)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2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24281" y="1236270"/>
            <a:ext cx="823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MOT: Assigning ID to objects so </a:t>
            </a:r>
            <a:r>
              <a:rPr lang="en-US" altLang="ja-JP" dirty="0"/>
              <a:t>that the same object has the same </a:t>
            </a:r>
            <a:r>
              <a:rPr lang="en-US" altLang="ja-JP" dirty="0" smtClean="0"/>
              <a:t>ID across time.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23" y="2772106"/>
            <a:ext cx="3787884" cy="17875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4" y="2772106"/>
            <a:ext cx="3600450" cy="178752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07618" y="4559631"/>
            <a:ext cx="7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 smtClean="0"/>
              <a:t>=t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21539" y="4518776"/>
            <a:ext cx="93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T</a:t>
            </a:r>
            <a:r>
              <a:rPr kumimoji="1" lang="en-US" altLang="ja-JP" dirty="0" smtClean="0"/>
              <a:t>=t+1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15100" y="3442496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00"/>
                </a:solidFill>
              </a:rPr>
              <a:t>0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61676" y="3426688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00"/>
                </a:solidFill>
              </a:rPr>
              <a:t>0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71837" y="3426688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FF00"/>
                </a:solidFill>
              </a:rPr>
              <a:t>1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47403" y="3426688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FF00"/>
                </a:solidFill>
              </a:rPr>
              <a:t>2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52314" y="3426688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FF00"/>
                </a:solidFill>
              </a:rPr>
              <a:t>3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603298" y="3481202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FF00"/>
                </a:solidFill>
              </a:rPr>
              <a:t>4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70313" y="3412878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FF00"/>
                </a:solidFill>
              </a:rPr>
              <a:t>1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158178" y="3396250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FF00"/>
                </a:solidFill>
              </a:rPr>
              <a:t>2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354858" y="3412878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FF00"/>
                </a:solidFill>
              </a:rPr>
              <a:t>3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632762" y="3481202"/>
            <a:ext cx="7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FF00"/>
                </a:solidFill>
              </a:rPr>
              <a:t>4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4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Traditional approach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kumimoji="1" lang="en-US" altLang="ja-JP" sz="1800" dirty="0" smtClean="0"/>
              <a:t>Use</a:t>
            </a:r>
            <a:r>
              <a:rPr lang="ja-JP" altLang="en-US" sz="1800" dirty="0"/>
              <a:t> </a:t>
            </a:r>
            <a:r>
              <a:rPr lang="en-US" altLang="ja-JP" sz="1800" dirty="0" smtClean="0"/>
              <a:t>image-based similarity measures</a:t>
            </a:r>
          </a:p>
          <a:p>
            <a:pPr marL="1005750" indent="-285750">
              <a:buFont typeface="Arial" panose="020B0604020202020204" pitchFamily="34" charset="0"/>
              <a:buChar char="•"/>
            </a:pPr>
            <a:r>
              <a:rPr kumimoji="1" lang="en-GB" altLang="ja-JP" sz="1800" dirty="0" smtClean="0"/>
              <a:t>2D bounding box </a:t>
            </a:r>
            <a:r>
              <a:rPr kumimoji="1" lang="en-GB" altLang="ja-JP" sz="1800" dirty="0" err="1" smtClean="0"/>
              <a:t>IoU</a:t>
            </a:r>
            <a:r>
              <a:rPr kumimoji="1" lang="en-GB" altLang="ja-JP" sz="1800" dirty="0" smtClean="0"/>
              <a:t> (intersection over union)</a:t>
            </a:r>
          </a:p>
          <a:p>
            <a:pPr marL="1005750" indent="-285750">
              <a:buFont typeface="Arial" panose="020B0604020202020204" pitchFamily="34" charset="0"/>
              <a:buChar char="•"/>
            </a:pPr>
            <a:r>
              <a:rPr lang="en-GB" altLang="ja-JP" sz="1800" dirty="0"/>
              <a:t>Appearance similarity using Siamese </a:t>
            </a:r>
            <a:r>
              <a:rPr lang="en-GB" altLang="ja-JP" sz="1800" dirty="0" smtClean="0"/>
              <a:t>networks</a:t>
            </a:r>
          </a:p>
          <a:p>
            <a:pPr marL="1005750" indent="-285750">
              <a:buFont typeface="Arial" panose="020B0604020202020204" pitchFamily="34" charset="0"/>
              <a:buChar char="•"/>
            </a:pPr>
            <a:endParaRPr lang="en-GB" altLang="ja-JP" sz="1800" dirty="0"/>
          </a:p>
          <a:p>
            <a:pPr>
              <a:buNone/>
            </a:pPr>
            <a:endParaRPr lang="en-GB" altLang="ja-JP" sz="1800" dirty="0" smtClean="0"/>
          </a:p>
          <a:p>
            <a:pPr>
              <a:buNone/>
            </a:pPr>
            <a:r>
              <a:rPr lang="en-GB" altLang="ja-JP" sz="1800" b="1" dirty="0" smtClean="0">
                <a:solidFill>
                  <a:srgbClr val="FF0000"/>
                </a:solidFill>
              </a:rPr>
              <a:t>Challenge: overlapping detections, occlusions</a:t>
            </a:r>
            <a:endParaRPr lang="ja-JP" altLang="en-US" sz="1800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GB" altLang="ja-JP" sz="1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3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08" y="3721279"/>
            <a:ext cx="3787884" cy="17875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9" y="3721279"/>
            <a:ext cx="3600450" cy="178752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200303" y="5508804"/>
            <a:ext cx="7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 smtClean="0"/>
              <a:t>=t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14224" y="5467949"/>
            <a:ext cx="93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T</a:t>
            </a:r>
            <a:r>
              <a:rPr kumimoji="1" lang="en-US" altLang="ja-JP" dirty="0" smtClean="0"/>
              <a:t>=t+1</a:t>
            </a:r>
            <a:endParaRPr kumimoji="1" lang="ja-JP" altLang="en-US" dirty="0"/>
          </a:p>
        </p:txBody>
      </p:sp>
      <p:sp>
        <p:nvSpPr>
          <p:cNvPr id="9" name="楕円 8"/>
          <p:cNvSpPr/>
          <p:nvPr/>
        </p:nvSpPr>
        <p:spPr>
          <a:xfrm>
            <a:off x="3094330" y="4228049"/>
            <a:ext cx="833933" cy="7680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7150863" y="4228049"/>
            <a:ext cx="833933" cy="7680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5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Our approach: add 3D information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endParaRPr kumimoji="1" lang="ja-JP" alt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4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16" y="749248"/>
            <a:ext cx="3787883" cy="17875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96" y="749248"/>
            <a:ext cx="3600450" cy="1787525"/>
          </a:xfrm>
          <a:prstGeom prst="rect">
            <a:avLst/>
          </a:prstGeom>
        </p:spPr>
      </p:pic>
      <p:pic>
        <p:nvPicPr>
          <p:cNvPr id="7" name="コンテンツ プレースホルダ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7" y="2664492"/>
            <a:ext cx="4284858" cy="32136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16" y="2664492"/>
            <a:ext cx="4284859" cy="321364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269381" y="2395539"/>
            <a:ext cx="7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 smtClean="0"/>
              <a:t>=t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26835" y="2395539"/>
            <a:ext cx="115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T</a:t>
            </a:r>
            <a:r>
              <a:rPr kumimoji="1" lang="en-US" altLang="ja-JP" dirty="0" smtClean="0"/>
              <a:t>=t+1</a:t>
            </a:r>
            <a:endParaRPr kumimoji="1" lang="ja-JP" altLang="en-US" dirty="0"/>
          </a:p>
        </p:txBody>
      </p:sp>
      <p:sp>
        <p:nvSpPr>
          <p:cNvPr id="12" name="楕円 11"/>
          <p:cNvSpPr/>
          <p:nvPr/>
        </p:nvSpPr>
        <p:spPr>
          <a:xfrm>
            <a:off x="3177383" y="1258962"/>
            <a:ext cx="833933" cy="7680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>
            <a:off x="2760416" y="2664492"/>
            <a:ext cx="1423878" cy="10448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20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88" y="2444759"/>
            <a:ext cx="4284859" cy="3213644"/>
          </a:xfrm>
          <a:prstGeom prst="rect">
            <a:avLst/>
          </a:prstGeom>
        </p:spPr>
      </p:pic>
      <p:pic>
        <p:nvPicPr>
          <p:cNvPr id="6" name="コンテンツ プレースホルダ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8" y="2444759"/>
            <a:ext cx="4284858" cy="32136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3D similarity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GB" altLang="ja-JP" sz="1800" dirty="0"/>
              <a:t>Consider each location following a 2D Gaussian distribution</a:t>
            </a:r>
          </a:p>
          <a:p>
            <a:pPr>
              <a:buNone/>
            </a:pPr>
            <a:r>
              <a:rPr lang="en-GB" altLang="ja-JP" sz="1800" dirty="0"/>
              <a:t>3D similarity is the probability of the new </a:t>
            </a:r>
            <a:r>
              <a:rPr lang="en-GB" altLang="ja-JP" sz="1800" dirty="0" err="1"/>
              <a:t>center</a:t>
            </a:r>
            <a:r>
              <a:rPr lang="en-GB" altLang="ja-JP" sz="1800" dirty="0"/>
              <a:t> in </a:t>
            </a:r>
            <a:r>
              <a:rPr lang="en-GB" altLang="ja-JP" sz="1800" dirty="0" smtClean="0"/>
              <a:t>predicted </a:t>
            </a:r>
            <a:r>
              <a:rPr lang="en-GB" altLang="ja-JP" sz="1800" dirty="0"/>
              <a:t>distribution</a:t>
            </a:r>
            <a:endParaRPr lang="ja-JP" altLang="en-US" sz="1800" dirty="0"/>
          </a:p>
          <a:p>
            <a:pPr>
              <a:buNone/>
            </a:pPr>
            <a:endParaRPr kumimoji="1" lang="ja-JP" alt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5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09" y="2495366"/>
            <a:ext cx="4397121" cy="314492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090690" y="5658403"/>
            <a:ext cx="155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T</a:t>
            </a:r>
            <a:r>
              <a:rPr kumimoji="1" lang="en-US" altLang="ja-JP" dirty="0" smtClean="0"/>
              <a:t>=t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5549" y="5658403"/>
            <a:ext cx="93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T</a:t>
            </a:r>
            <a:r>
              <a:rPr kumimoji="1" lang="en-US" altLang="ja-JP" dirty="0" smtClean="0"/>
              <a:t>=t+1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91" y="2495365"/>
            <a:ext cx="4397121" cy="314492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90" y="2495364"/>
            <a:ext cx="4397121" cy="3144923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89" y="2495363"/>
            <a:ext cx="4397123" cy="3144924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3207" y="2495362"/>
            <a:ext cx="4397124" cy="31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06198E-6 L 0.49149 -0.00093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66" y="-4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Overall similarity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6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72395" y="2516841"/>
            <a:ext cx="2118385" cy="370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GB" altLang="ja-JP" dirty="0" smtClean="0"/>
              <a:t>2D box similarity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66738" y="3169303"/>
            <a:ext cx="2642766" cy="370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GB" altLang="ja-JP" dirty="0" smtClean="0"/>
              <a:t>Appearance similarity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272395" y="3812241"/>
            <a:ext cx="2118383" cy="370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GB" altLang="ja-JP" dirty="0" smtClean="0"/>
              <a:t>3D box similarity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446233" y="2876468"/>
            <a:ext cx="1266938" cy="9274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Bayesian model</a:t>
            </a:r>
          </a:p>
          <a:p>
            <a:r>
              <a:rPr lang="en-US" altLang="ja-JP" dirty="0" smtClean="0"/>
              <a:t>(product)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4" idx="3"/>
          </p:cNvCxnSpPr>
          <p:nvPr/>
        </p:nvCxnSpPr>
        <p:spPr>
          <a:xfrm>
            <a:off x="3390780" y="2702328"/>
            <a:ext cx="1055453" cy="4511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5" idx="3"/>
            <a:endCxn id="17" idx="1"/>
          </p:cNvCxnSpPr>
          <p:nvPr/>
        </p:nvCxnSpPr>
        <p:spPr>
          <a:xfrm flipV="1">
            <a:off x="3409504" y="3340186"/>
            <a:ext cx="1036729" cy="14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>
            <a:stCxn id="16" idx="3"/>
          </p:cNvCxnSpPr>
          <p:nvPr/>
        </p:nvCxnSpPr>
        <p:spPr>
          <a:xfrm flipV="1">
            <a:off x="3390778" y="3538637"/>
            <a:ext cx="1055455" cy="4590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7" idx="3"/>
            <a:endCxn id="22" idx="1"/>
          </p:cNvCxnSpPr>
          <p:nvPr/>
        </p:nvCxnSpPr>
        <p:spPr>
          <a:xfrm>
            <a:off x="5713171" y="3340186"/>
            <a:ext cx="5259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6239161" y="3017020"/>
            <a:ext cx="182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ja-JP" dirty="0" smtClean="0"/>
              <a:t>Overall similarity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41325" y="2216506"/>
            <a:ext cx="3072384" cy="144684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1325" y="1847174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70C0"/>
                </a:solidFill>
              </a:rPr>
              <a:t>Traditional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1015405" y="3726711"/>
            <a:ext cx="2598304" cy="6403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5138" y="4361289"/>
            <a:ext cx="250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2"/>
                </a:solidFill>
              </a:rPr>
              <a:t>Our added approach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3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 smtClean="0"/>
              <a:t>Traditional Tracking-by-Detection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GB" altLang="ja-JP" sz="1800" dirty="0" smtClean="0"/>
              <a:t>When there are missed detections, trajectory interruptions occur, which degrade tracking performance.</a:t>
            </a:r>
            <a:endParaRPr kumimoji="1" lang="ja-JP" alt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7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1" y="2130087"/>
            <a:ext cx="3700021" cy="3330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56" y="2130087"/>
            <a:ext cx="3695700" cy="333375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244224" y="5508804"/>
            <a:ext cx="7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</a:t>
            </a:r>
            <a:r>
              <a:rPr kumimoji="1" lang="en-US" altLang="ja-JP" dirty="0" smtClean="0"/>
              <a:t>=t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27986" y="5512535"/>
            <a:ext cx="93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T</a:t>
            </a:r>
            <a:r>
              <a:rPr kumimoji="1" lang="en-US" altLang="ja-JP" dirty="0" smtClean="0"/>
              <a:t>=t+1</a:t>
            </a:r>
            <a:endParaRPr kumimoji="1" lang="ja-JP" altLang="en-US" dirty="0"/>
          </a:p>
        </p:txBody>
      </p:sp>
      <p:sp>
        <p:nvSpPr>
          <p:cNvPr id="9" name="楕円 8"/>
          <p:cNvSpPr/>
          <p:nvPr/>
        </p:nvSpPr>
        <p:spPr>
          <a:xfrm>
            <a:off x="6320559" y="3177838"/>
            <a:ext cx="546755" cy="6191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7432357" y="2708069"/>
            <a:ext cx="546755" cy="6191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6320559" y="4214640"/>
            <a:ext cx="358220" cy="4432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7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Our </a:t>
            </a:r>
            <a:r>
              <a:rPr lang="en-GB" altLang="ja-JP" dirty="0" smtClean="0"/>
              <a:t>approach: </a:t>
            </a:r>
            <a:r>
              <a:rPr lang="en-GB" altLang="ja-JP" dirty="0" smtClean="0"/>
              <a:t>Detection-by-Tracking(DBT)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GB" altLang="ja-JP" sz="1800" dirty="0"/>
              <a:t>Perform </a:t>
            </a:r>
            <a:r>
              <a:rPr lang="en-GB" altLang="ja-JP" sz="1800" b="1" dirty="0"/>
              <a:t>local</a:t>
            </a:r>
            <a:r>
              <a:rPr lang="en-GB" altLang="ja-JP" sz="1800" dirty="0"/>
              <a:t> 3D detection on a restricted region obtained from </a:t>
            </a:r>
            <a:r>
              <a:rPr lang="en-GB" altLang="ja-JP" sz="1800" dirty="0" smtClean="0"/>
              <a:t>tracking.</a:t>
            </a:r>
            <a:endParaRPr lang="en-GB" altLang="ja-JP" sz="1800" dirty="0"/>
          </a:p>
          <a:p>
            <a:pPr>
              <a:buNone/>
            </a:pPr>
            <a:r>
              <a:rPr lang="en-GB" altLang="ja-JP" sz="1800" dirty="0" smtClean="0"/>
              <a:t>Use </a:t>
            </a:r>
            <a:r>
              <a:rPr lang="en-GB" altLang="ja-JP" sz="1800" dirty="0"/>
              <a:t>a modified version of </a:t>
            </a:r>
            <a:r>
              <a:rPr lang="en-GB" altLang="ja-JP" sz="1800" dirty="0" smtClean="0"/>
              <a:t>Frustum-</a:t>
            </a:r>
            <a:r>
              <a:rPr lang="en-GB" altLang="ja-JP" sz="1800" dirty="0" err="1" smtClean="0"/>
              <a:t>PointNets</a:t>
            </a:r>
            <a:r>
              <a:rPr lang="en-GB" altLang="ja-JP" sz="1800" dirty="0" smtClean="0"/>
              <a:t>.</a:t>
            </a:r>
            <a:endParaRPr kumimoji="1" lang="ja-JP" alt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8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87" y="2544386"/>
            <a:ext cx="3704167" cy="33337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754" y="2544386"/>
            <a:ext cx="3695700" cy="33337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87" y="2544386"/>
            <a:ext cx="3704167" cy="33337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86" y="2544386"/>
            <a:ext cx="3704167" cy="33337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32" y="2544386"/>
            <a:ext cx="3700021" cy="33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Results on the training set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9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graphicFrame>
        <p:nvGraphicFramePr>
          <p:cNvPr id="5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6026952"/>
              </p:ext>
            </p:extLst>
          </p:nvPr>
        </p:nvGraphicFramePr>
        <p:xfrm>
          <a:off x="1203192" y="1134367"/>
          <a:ext cx="67135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643">
                  <a:extLst>
                    <a:ext uri="{9D8B030D-6E8A-4147-A177-3AD203B41FA5}">
                      <a16:colId xmlns:a16="http://schemas.microsoft.com/office/drawing/2014/main" val="3691953877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524700547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2584119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115859238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1697015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Car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MOTA</a:t>
                      </a:r>
                      <a:r>
                        <a:rPr kumimoji="1" lang="ja-JP" altLang="en-US" dirty="0" smtClean="0"/>
                        <a:t>↑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MT</a:t>
                      </a:r>
                      <a:r>
                        <a:rPr kumimoji="1" lang="ja-JP" altLang="en-US" dirty="0" smtClean="0"/>
                        <a:t>↑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IDS</a:t>
                      </a:r>
                      <a:r>
                        <a:rPr kumimoji="1" lang="ja-JP" altLang="en-US" dirty="0" smtClean="0"/>
                        <a:t>↓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FRAG</a:t>
                      </a:r>
                      <a:r>
                        <a:rPr kumimoji="1" lang="ja-JP" altLang="en-US" dirty="0" smtClean="0"/>
                        <a:t>↓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68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2D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87.98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82.57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142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667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13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2D+App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88.03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82.57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129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652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8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2D+App+3D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88.53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82.57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b="1" dirty="0" smtClean="0"/>
                        <a:t>8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537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1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altLang="ja-JP" b="1" dirty="0" smtClean="0"/>
                        <a:t>2D+App+3D+DBT</a:t>
                      </a:r>
                      <a:endParaRPr kumimoji="1" lang="ja-JP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b="1" dirty="0" smtClean="0"/>
                        <a:t>88.72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b="1" dirty="0" smtClean="0"/>
                        <a:t>83.27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b="1" dirty="0" smtClean="0"/>
                        <a:t>455</a:t>
                      </a:r>
                      <a:endParaRPr kumimoji="1" lang="ja-JP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69204"/>
                  </a:ext>
                </a:extLst>
              </a:tr>
            </a:tbl>
          </a:graphicData>
        </a:graphic>
      </p:graphicFrame>
      <p:graphicFrame>
        <p:nvGraphicFramePr>
          <p:cNvPr id="6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0747222"/>
              </p:ext>
            </p:extLst>
          </p:nvPr>
        </p:nvGraphicFramePr>
        <p:xfrm>
          <a:off x="1203192" y="3275905"/>
          <a:ext cx="67135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643">
                  <a:extLst>
                    <a:ext uri="{9D8B030D-6E8A-4147-A177-3AD203B41FA5}">
                      <a16:colId xmlns:a16="http://schemas.microsoft.com/office/drawing/2014/main" val="3691953877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524700547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72584119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115859238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1697015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Pedestrian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MOTA</a:t>
                      </a:r>
                      <a:r>
                        <a:rPr kumimoji="1" lang="ja-JP" altLang="en-US" dirty="0" smtClean="0"/>
                        <a:t>↑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MT</a:t>
                      </a:r>
                      <a:r>
                        <a:rPr kumimoji="1" lang="ja-JP" altLang="en-US" dirty="0" smtClean="0"/>
                        <a:t>↑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IDS</a:t>
                      </a:r>
                      <a:r>
                        <a:rPr kumimoji="1" lang="ja-JP" altLang="en-US" dirty="0" smtClean="0"/>
                        <a:t>↓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FRAG</a:t>
                      </a:r>
                      <a:r>
                        <a:rPr kumimoji="1" lang="ja-JP" altLang="en-US" dirty="0" smtClean="0"/>
                        <a:t>↓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68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2D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67.91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57.49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702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1172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13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2D+App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68.71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57.49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613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1086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8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2D+App+3D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73.28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57.49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b="1" dirty="0" smtClean="0"/>
                        <a:t>105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618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1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altLang="ja-JP" b="1" dirty="0" smtClean="0"/>
                        <a:t>2D+App+3D+DBT</a:t>
                      </a:r>
                      <a:endParaRPr kumimoji="1" lang="ja-JP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b="1" dirty="0" smtClean="0"/>
                        <a:t>75.04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b="1" dirty="0" smtClean="0"/>
                        <a:t>71.26</a:t>
                      </a:r>
                      <a:endParaRPr kumimoji="1" lang="ja-JP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dirty="0" smtClean="0"/>
                        <a:t>151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GB" altLang="ja-JP" b="1" dirty="0" smtClean="0"/>
                        <a:t>578</a:t>
                      </a:r>
                      <a:endParaRPr kumimoji="1" lang="ja-JP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69204"/>
                  </a:ext>
                </a:extLst>
              </a:tr>
            </a:tbl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2406701" y="5455720"/>
            <a:ext cx="4447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↑</a:t>
            </a:r>
            <a:r>
              <a:rPr kumimoji="1" lang="en-US" altLang="ja-JP" sz="1400" dirty="0" smtClean="0"/>
              <a:t>:higher value is better  </a:t>
            </a:r>
            <a:r>
              <a:rPr kumimoji="1" lang="ja-JP" altLang="en-US" sz="1400" dirty="0" smtClean="0"/>
              <a:t>↓</a:t>
            </a:r>
            <a:r>
              <a:rPr kumimoji="1" lang="en-US" altLang="ja-JP" sz="1400" dirty="0" smtClean="0"/>
              <a:t>:</a:t>
            </a:r>
            <a:r>
              <a:rPr lang="en-US" altLang="ja-JP" sz="1400" dirty="0" smtClean="0"/>
              <a:t>lower value is better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39686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CP実装の分析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プレゼンテーション1" id="{6CD77320-9380-444F-AE15-ECBF35F57E38}" vid="{A6E4864B-BB9F-4EE0-A2F2-49FB605080D1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PPCP実装の分析</Template>
  <TotalTime>0</TotalTime>
  <Words>294</Words>
  <Application>Microsoft Office PowerPoint</Application>
  <PresentationFormat>ユーザー設定</PresentationFormat>
  <Paragraphs>127</Paragraphs>
  <Slides>14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Meiryo UI</vt:lpstr>
      <vt:lpstr>Yu Gothic</vt:lpstr>
      <vt:lpstr>Arial</vt:lpstr>
      <vt:lpstr>Verdana</vt:lpstr>
      <vt:lpstr>PPCP実装の分析</vt:lpstr>
      <vt:lpstr>Detection-by-Tracking Boosted Online 3D Multi-Object Tracking</vt:lpstr>
      <vt:lpstr>Multi-Object Tracking(MOT)</vt:lpstr>
      <vt:lpstr>Traditional approach</vt:lpstr>
      <vt:lpstr>Our approach: add 3D information</vt:lpstr>
      <vt:lpstr>3D similarity</vt:lpstr>
      <vt:lpstr>Overall similarity</vt:lpstr>
      <vt:lpstr>Traditional Tracking-by-Detection</vt:lpstr>
      <vt:lpstr>Our approach: Detection-by-Tracking(DBT)</vt:lpstr>
      <vt:lpstr>Results on the training set</vt:lpstr>
      <vt:lpstr>Results on the testing set (2019/05/10)</vt:lpstr>
      <vt:lpstr>Results on the testing set (2019/05/10)</vt:lpstr>
      <vt:lpstr>Qualitative result</vt:lpstr>
      <vt:lpstr>Conclusion</vt:lpstr>
      <vt:lpstr>PowerPoint プレゼンテーション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2017-05-12T00:43:17Z</dcterms:created>
  <dcterms:modified xsi:type="dcterms:W3CDTF">2019-05-30T09:02:30Z</dcterms:modified>
</cp:coreProperties>
</file>